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11"/>
  </p:notesMasterIdLst>
  <p:handoutMasterIdLst>
    <p:handoutMasterId r:id="rId12"/>
  </p:handoutMasterIdLst>
  <p:sldIdLst>
    <p:sldId id="290" r:id="rId2"/>
    <p:sldId id="291" r:id="rId3"/>
    <p:sldId id="283" r:id="rId4"/>
    <p:sldId id="285" r:id="rId5"/>
    <p:sldId id="286" r:id="rId6"/>
    <p:sldId id="287" r:id="rId7"/>
    <p:sldId id="288" r:id="rId8"/>
    <p:sldId id="289" r:id="rId9"/>
    <p:sldId id="284" r:id="rId10"/>
  </p:sldIdLst>
  <p:sldSz cx="12188825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90" d="100"/>
          <a:sy n="90" d="100"/>
        </p:scale>
        <p:origin x="168" y="7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988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22E55A-DB2A-43B7-B7CD-925E43935BE0}" type="datetime1">
              <a:rPr lang="pt-BR" smtClean="0">
                <a:latin typeface="Euphemia" panose="020B0503040102020104" pitchFamily="34" charset="0"/>
              </a:rPr>
              <a:t>28/08/2023</a:t>
            </a:fld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886E15-F82A-4596-A46C-375C6D3981E1}" type="slidenum">
              <a:rPr lang="pt-BR" smtClean="0">
                <a:latin typeface="Euphemia" panose="020B0503040102020104" pitchFamily="34" charset="0"/>
              </a:rPr>
              <a:t>‹nº›</a:t>
            </a:fld>
            <a:endParaRPr lang="pt-BR" dirty="0">
              <a:latin typeface="Euphemia" panose="020B05030401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uphemia" panose="020B0503040102020104" pitchFamily="34" charset="0"/>
              </a:defRPr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uphemia" panose="020B0503040102020104" pitchFamily="34" charset="0"/>
              </a:defRPr>
            </a:lvl1pPr>
          </a:lstStyle>
          <a:p>
            <a:fld id="{D9634B66-45D2-46FF-BF2C-00632754BAFA}" type="datetime1">
              <a:rPr lang="pt-BR" noProof="0" smtClean="0"/>
              <a:t>28/08/2023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uphemia" panose="020B0503040102020104" pitchFamily="34" charset="0"/>
              </a:defRPr>
            </a:lvl1pPr>
          </a:lstStyle>
          <a:p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uphemia" panose="020B0503040102020104" pitchFamily="34" charset="0"/>
              </a:defRPr>
            </a:lvl1pPr>
          </a:lstStyle>
          <a:p>
            <a:fld id="{BF105DB2-FD3E-441D-8B7E-7AE83ECE27B3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14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31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440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oco de título"/>
          <p:cNvSpPr/>
          <p:nvPr/>
        </p:nvSpPr>
        <p:spPr bwMode="white">
          <a:xfrm>
            <a:off x="1141413" y="1600200"/>
            <a:ext cx="990295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Euphemia" panose="020B0503040102020104" pitchFamily="34" charset="0"/>
            </a:endParaRPr>
          </a:p>
        </p:txBody>
      </p:sp>
      <p:grpSp>
        <p:nvGrpSpPr>
          <p:cNvPr id="7" name="elemento gráfico superior" descr="Design de borda superior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tângulo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grpSp>
        <p:nvGrpSpPr>
          <p:cNvPr id="23" name="elemento gráfico inferior" descr="Design de borda inferior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tângulo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1522414" y="1905000"/>
            <a:ext cx="9143998" cy="2667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2413" y="5029200"/>
            <a:ext cx="8229598" cy="838200"/>
          </a:xfrm>
        </p:spPr>
        <p:txBody>
          <a:bodyPr rtlCol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de subtítulo Mestre</a:t>
            </a:r>
            <a:endParaRPr lang="pt-BR" dirty="0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20" name="Espaço Reservado para Data 1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CAC51BC5-1778-4761-BD63-1F719CE58351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22" name="Espaço Reservado para o Número do Slide 2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Euphemia" panose="020B0503040102020104" pitchFamily="34" charset="0"/>
              </a:defRPr>
            </a:lvl1pPr>
            <a:lvl2pPr>
              <a:defRPr>
                <a:latin typeface="Euphemia" panose="020B0503040102020104" pitchFamily="34" charset="0"/>
              </a:defRPr>
            </a:lvl2pPr>
            <a:lvl3pPr>
              <a:defRPr>
                <a:latin typeface="Euphemia" panose="020B0503040102020104" pitchFamily="34" charset="0"/>
              </a:defRPr>
            </a:lvl3pPr>
            <a:lvl4pPr>
              <a:defRPr>
                <a:latin typeface="Euphemia" panose="020B0503040102020104" pitchFamily="34" charset="0"/>
              </a:defRPr>
            </a:lvl4pPr>
            <a:lvl5pPr>
              <a:defRPr>
                <a:latin typeface="Euphemia" panose="020B05030401020201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5811C993-1A04-4EC2-9EE1-830D19E39410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494507" y="609600"/>
            <a:ext cx="1143001" cy="5410200"/>
          </a:xfrm>
        </p:spPr>
        <p:txBody>
          <a:bodyPr vert="eaVert"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3" y="609600"/>
            <a:ext cx="7696198" cy="5410200"/>
          </a:xfrm>
        </p:spPr>
        <p:txBody>
          <a:bodyPr vert="eaVert" rtlCol="0"/>
          <a:lstStyle>
            <a:lvl1pPr>
              <a:defRPr>
                <a:latin typeface="Euphemia" panose="020B0503040102020104" pitchFamily="34" charset="0"/>
              </a:defRPr>
            </a:lvl1pPr>
            <a:lvl2pPr>
              <a:defRPr>
                <a:latin typeface="Euphemia" panose="020B0503040102020104" pitchFamily="34" charset="0"/>
              </a:defRPr>
            </a:lvl2pPr>
            <a:lvl3pPr>
              <a:defRPr>
                <a:latin typeface="Euphemia" panose="020B0503040102020104" pitchFamily="34" charset="0"/>
              </a:defRPr>
            </a:lvl3pPr>
            <a:lvl4pPr>
              <a:defRPr>
                <a:latin typeface="Euphemia" panose="020B0503040102020104" pitchFamily="34" charset="0"/>
              </a:defRPr>
            </a:lvl4pPr>
            <a:lvl5pPr>
              <a:defRPr>
                <a:latin typeface="Euphemia" panose="020B05030401020201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46143D25-D9A7-48F2-AF4E-5A9E6F70369A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sz="3200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  <a:lvl2pPr>
              <a:defRPr>
                <a:latin typeface="Euphemia" panose="020B0503040102020104" pitchFamily="34" charset="0"/>
              </a:defRPr>
            </a:lvl2pPr>
            <a:lvl3pPr>
              <a:defRPr>
                <a:latin typeface="Euphemia" panose="020B0503040102020104" pitchFamily="34" charset="0"/>
              </a:defRPr>
            </a:lvl3pPr>
            <a:lvl4pPr>
              <a:defRPr>
                <a:latin typeface="Euphemia" panose="020B0503040102020104" pitchFamily="34" charset="0"/>
              </a:defRPr>
            </a:lvl4pPr>
            <a:lvl5pPr>
              <a:defRPr>
                <a:latin typeface="Euphemia" panose="020B0503040102020104" pitchFamily="34" charset="0"/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E3D0CA80-6422-456C-B129-99AB2D5714F0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522413" y="4876800"/>
            <a:ext cx="8229598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</a:lstStyle>
          <a:p>
            <a:fld id="{B9C9A442-A37D-4180-B9C0-21BAF6B872AE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522413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Euphemia" panose="020B0503040102020104" pitchFamily="34" charset="0"/>
              </a:defRPr>
            </a:lvl1pPr>
            <a:lvl2pPr>
              <a:defRPr sz="2000">
                <a:latin typeface="Euphemia" panose="020B0503040102020104" pitchFamily="34" charset="0"/>
              </a:defRPr>
            </a:lvl2pPr>
            <a:lvl3pPr>
              <a:defRPr sz="1800">
                <a:latin typeface="Euphemia" panose="020B0503040102020104" pitchFamily="34" charset="0"/>
              </a:defRPr>
            </a:lvl3pPr>
            <a:lvl4pPr>
              <a:defRPr sz="1600">
                <a:latin typeface="Euphemia" panose="020B0503040102020104" pitchFamily="34" charset="0"/>
              </a:defRPr>
            </a:lvl4pPr>
            <a:lvl5pPr>
              <a:defRPr sz="1600">
                <a:latin typeface="Euphemia" panose="020B05030401020201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230849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Euphemia" panose="020B0503040102020104" pitchFamily="34" charset="0"/>
              </a:defRPr>
            </a:lvl1pPr>
            <a:lvl2pPr>
              <a:defRPr sz="2000">
                <a:latin typeface="Euphemia" panose="020B0503040102020104" pitchFamily="34" charset="0"/>
              </a:defRPr>
            </a:lvl2pPr>
            <a:lvl3pPr>
              <a:defRPr sz="1800">
                <a:latin typeface="Euphemia" panose="020B0503040102020104" pitchFamily="34" charset="0"/>
              </a:defRPr>
            </a:lvl3pPr>
            <a:lvl4pPr>
              <a:defRPr sz="1600">
                <a:latin typeface="Euphemia" panose="020B0503040102020104" pitchFamily="34" charset="0"/>
              </a:defRPr>
            </a:lvl4pPr>
            <a:lvl5pPr>
              <a:defRPr sz="1600">
                <a:latin typeface="Euphemia" panose="020B05030401020201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019164D2-8D93-4794-8D65-829DDD86A64C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522413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Euphemia" panose="020B05030401020201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522413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Euphemia" panose="020B0503040102020104" pitchFamily="34" charset="0"/>
              </a:defRPr>
            </a:lvl1pPr>
            <a:lvl2pPr>
              <a:defRPr sz="1800">
                <a:latin typeface="Euphemia" panose="020B0503040102020104" pitchFamily="34" charset="0"/>
              </a:defRPr>
            </a:lvl2pPr>
            <a:lvl3pPr>
              <a:defRPr sz="1600">
                <a:latin typeface="Euphemia" panose="020B0503040102020104" pitchFamily="34" charset="0"/>
              </a:defRPr>
            </a:lvl3pPr>
            <a:lvl4pPr>
              <a:defRPr sz="1400">
                <a:latin typeface="Euphemia" panose="020B0503040102020104" pitchFamily="34" charset="0"/>
              </a:defRPr>
            </a:lvl4pPr>
            <a:lvl5pPr>
              <a:defRPr sz="1400">
                <a:latin typeface="Euphemia" panose="020B05030401020201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6814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Euphemia" panose="020B05030401020201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46814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Euphemia" panose="020B0503040102020104" pitchFamily="34" charset="0"/>
              </a:defRPr>
            </a:lvl1pPr>
            <a:lvl2pPr>
              <a:defRPr sz="1800">
                <a:latin typeface="Euphemia" panose="020B0503040102020104" pitchFamily="34" charset="0"/>
              </a:defRPr>
            </a:lvl2pPr>
            <a:lvl3pPr>
              <a:defRPr sz="1600">
                <a:latin typeface="Euphemia" panose="020B0503040102020104" pitchFamily="34" charset="0"/>
              </a:defRPr>
            </a:lvl3pPr>
            <a:lvl4pPr>
              <a:defRPr sz="1400">
                <a:latin typeface="Euphemia" panose="020B0503040102020104" pitchFamily="34" charset="0"/>
              </a:defRPr>
            </a:lvl4pPr>
            <a:lvl5pPr>
              <a:defRPr sz="1400">
                <a:latin typeface="Euphemia" panose="020B05030401020201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B0E7FE92-E1F3-4A06-9C0E-697CA49C5EAD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67A99DF7-CA77-4E72-BC66-4ECA282D64D9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elemento gráfico inferior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tângulo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619802CA-588B-43C9-83BF-0CCCF92A676C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quadro" descr="Design de borda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1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1491930" y="1293495"/>
            <a:ext cx="5577840" cy="4023360"/>
          </a:xfrm>
        </p:spPr>
        <p:txBody>
          <a:bodyPr rtlCol="0">
            <a:normAutofit/>
          </a:bodyPr>
          <a:lstStyle>
            <a:lvl1pPr>
              <a:defRPr sz="2000">
                <a:latin typeface="Euphemia" panose="020B0503040102020104" pitchFamily="34" charset="0"/>
              </a:defRPr>
            </a:lvl1pPr>
            <a:lvl2pPr>
              <a:defRPr sz="1800">
                <a:latin typeface="Euphemia" panose="020B0503040102020104" pitchFamily="34" charset="0"/>
              </a:defRPr>
            </a:lvl2pPr>
            <a:lvl3pPr>
              <a:defRPr sz="1600">
                <a:latin typeface="Euphemia" panose="020B0503040102020104" pitchFamily="34" charset="0"/>
              </a:defRPr>
            </a:lvl3pPr>
            <a:lvl4pPr>
              <a:defRPr sz="1400">
                <a:latin typeface="Euphemia" panose="020B0503040102020104" pitchFamily="34" charset="0"/>
              </a:defRPr>
            </a:lvl4pPr>
            <a:lvl5pPr>
              <a:defRPr sz="1400">
                <a:latin typeface="Euphemia" panose="020B05030401020201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69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Euphemia" panose="020B05030401020201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529AF8BF-0B75-4307-B234-195639F4F4F3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quadro" descr="Design de borda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0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 hasCustomPrompt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latin typeface="Euphemia" panose="020B05030401020201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71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Euphemia" panose="020B05030401020201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F9EF5378-1DA2-403F-9E43-21613D102C0C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elemento gráfico inferior" descr="Design de borda inferior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tângulo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grpSp>
        <p:nvGrpSpPr>
          <p:cNvPr id="10" name="elemento gráfico superior" descr="Design de borda superior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tângulo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white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white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Euphemia" panose="020B0503040102020104" pitchFamily="34" charset="0"/>
              </a:defRPr>
            </a:lvl1pPr>
          </a:lstStyle>
          <a:p>
            <a:fld id="{13513A33-1550-462B-9F13-9EAD6C804407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 bwMode="white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ransition spd="slow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Euphemia" panose="020B0503040102020104" pitchFamily="34" charset="0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1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338648"/>
            <a:ext cx="12188824" cy="70173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dirty="0"/>
              <a:t>Desenvolvimento Móvel</a:t>
            </a:r>
          </a:p>
        </p:txBody>
      </p:sp>
      <p:pic>
        <p:nvPicPr>
          <p:cNvPr id="4" name="Picture 2" descr="Resultado de imagem para MOBILE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60" y="1106512"/>
            <a:ext cx="5233234" cy="505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tablet 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2132856"/>
            <a:ext cx="5328592" cy="307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23727" y="2956985"/>
            <a:ext cx="367454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000" b="1" dirty="0" err="1"/>
              <a:t>Prof</a:t>
            </a:r>
            <a:r>
              <a:rPr lang="pt-BR" sz="2000" b="1" dirty="0"/>
              <a:t>:</a:t>
            </a:r>
            <a:r>
              <a:rPr lang="pt-BR" sz="2000" dirty="0"/>
              <a:t>   Bruno Cezario</a:t>
            </a:r>
          </a:p>
          <a:p>
            <a:pPr>
              <a:lnSpc>
                <a:spcPct val="90000"/>
              </a:lnSpc>
            </a:pPr>
            <a:r>
              <a:rPr lang="pt-BR" sz="2000" b="1" dirty="0"/>
              <a:t>Email:</a:t>
            </a:r>
            <a:r>
              <a:rPr lang="pt-BR" sz="2000" dirty="0"/>
              <a:t> brunoscezario@souunisuam.com.br</a:t>
            </a:r>
          </a:p>
          <a:p>
            <a:pPr>
              <a:lnSpc>
                <a:spcPct val="90000"/>
              </a:lnSpc>
            </a:pPr>
            <a:endParaRPr lang="pt-BR" sz="2400" dirty="0"/>
          </a:p>
          <a:p>
            <a:pPr algn="ctr">
              <a:lnSpc>
                <a:spcPct val="90000"/>
              </a:lnSpc>
            </a:pPr>
            <a:r>
              <a:rPr lang="pt-BR" sz="2400" b="1" dirty="0"/>
              <a:t>Slide 04</a:t>
            </a:r>
          </a:p>
        </p:txBody>
      </p:sp>
    </p:spTree>
    <p:extLst>
      <p:ext uri="{BB962C8B-B14F-4D97-AF65-F5344CB8AC3E}">
        <p14:creationId xmlns:p14="http://schemas.microsoft.com/office/powerpoint/2010/main" val="230138447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2050" name="Picture 2" descr="Resultado de imagem para MOBILE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620688"/>
            <a:ext cx="36004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7"/>
          <p:cNvSpPr txBox="1"/>
          <p:nvPr/>
        </p:nvSpPr>
        <p:spPr>
          <a:xfrm>
            <a:off x="4078188" y="1272242"/>
            <a:ext cx="58322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q"/>
              <a:defRPr/>
            </a:pPr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Estrutura de um projeto IONIC com Angular</a:t>
            </a:r>
          </a:p>
        </p:txBody>
      </p:sp>
    </p:spTree>
    <p:extLst>
      <p:ext uri="{BB962C8B-B14F-4D97-AF65-F5344CB8AC3E}">
        <p14:creationId xmlns:p14="http://schemas.microsoft.com/office/powerpoint/2010/main" val="4190262380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82216" y="1273086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Estrutura de pastas</a:t>
            </a:r>
            <a:endParaRPr lang="pt-BR" sz="2000" b="1" dirty="0">
              <a:latin typeface="+mn-l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Estrutura de um projeto IONIC com Angular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53" y="1975008"/>
            <a:ext cx="22383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1439140" y="1990534"/>
            <a:ext cx="4955533" cy="3933825"/>
            <a:chOff x="1439140" y="1990534"/>
            <a:chExt cx="4955533" cy="393382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148" y="1990534"/>
              <a:ext cx="2676525" cy="393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Conector reto 6"/>
            <p:cNvCxnSpPr/>
            <p:nvPr/>
          </p:nvCxnSpPr>
          <p:spPr>
            <a:xfrm flipV="1">
              <a:off x="1439140" y="1990534"/>
              <a:ext cx="2279008" cy="12944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1439140" y="3284984"/>
              <a:ext cx="2279008" cy="254764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ixaDeTexto 11"/>
          <p:cNvSpPr txBox="1"/>
          <p:nvPr/>
        </p:nvSpPr>
        <p:spPr>
          <a:xfrm>
            <a:off x="6598468" y="1916832"/>
            <a:ext cx="525658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b="1" dirty="0"/>
              <a:t>index.html</a:t>
            </a:r>
            <a:r>
              <a:rPr lang="pt-BR" dirty="0"/>
              <a:t> é a página inicial de um projeto </a:t>
            </a:r>
            <a:r>
              <a:rPr lang="pt-BR" dirty="0" err="1"/>
              <a:t>ionic</a:t>
            </a:r>
            <a:endParaRPr lang="pt-BR" dirty="0"/>
          </a:p>
          <a:p>
            <a:pPr>
              <a:lnSpc>
                <a:spcPct val="90000"/>
              </a:lnSpc>
            </a:pPr>
            <a:endParaRPr lang="pt-BR" dirty="0"/>
          </a:p>
          <a:p>
            <a:pPr>
              <a:lnSpc>
                <a:spcPct val="90000"/>
              </a:lnSpc>
            </a:pPr>
            <a:r>
              <a:rPr lang="pt-BR" dirty="0"/>
              <a:t>Pasta </a:t>
            </a:r>
            <a:r>
              <a:rPr lang="pt-BR" b="1" dirty="0" err="1"/>
              <a:t>app</a:t>
            </a:r>
            <a:r>
              <a:rPr lang="pt-BR" b="1" dirty="0"/>
              <a:t> </a:t>
            </a:r>
            <a:r>
              <a:rPr lang="pt-BR" dirty="0"/>
              <a:t>é onde estão as páginas da aplicação.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35" y="2932137"/>
            <a:ext cx="27146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Conector reto 13"/>
          <p:cNvCxnSpPr/>
          <p:nvPr/>
        </p:nvCxnSpPr>
        <p:spPr>
          <a:xfrm>
            <a:off x="4798268" y="2492896"/>
            <a:ext cx="2613967" cy="7920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911587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00100" y="1288130"/>
            <a:ext cx="2109873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Dentro do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src</a:t>
            </a:r>
            <a:endParaRPr lang="pt-BR" sz="2000" b="1" dirty="0">
              <a:latin typeface="+mn-l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Estrutura de um projeto IONIC com Angular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862164" y="3679806"/>
            <a:ext cx="525658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b="1" dirty="0" err="1">
                <a:solidFill>
                  <a:srgbClr val="FF0000"/>
                </a:solidFill>
              </a:rPr>
              <a:t>app.module.ts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é Módulo principal da aplicação</a:t>
            </a:r>
          </a:p>
          <a:p>
            <a:pPr>
              <a:lnSpc>
                <a:spcPct val="90000"/>
              </a:lnSpc>
            </a:pPr>
            <a:endParaRPr lang="pt-BR" dirty="0"/>
          </a:p>
          <a:p>
            <a:pPr>
              <a:lnSpc>
                <a:spcPct val="90000"/>
              </a:lnSpc>
            </a:pPr>
            <a:r>
              <a:rPr lang="pt-BR" b="1" dirty="0">
                <a:solidFill>
                  <a:srgbClr val="FF0000"/>
                </a:solidFill>
              </a:rPr>
              <a:t>app.component.html</a:t>
            </a:r>
            <a:r>
              <a:rPr lang="pt-BR" dirty="0"/>
              <a:t> é o </a:t>
            </a:r>
            <a:r>
              <a:rPr lang="pt-BR" dirty="0" err="1"/>
              <a:t>template</a:t>
            </a:r>
            <a:r>
              <a:rPr lang="pt-BR" dirty="0"/>
              <a:t> principal da aplicação</a:t>
            </a:r>
          </a:p>
          <a:p>
            <a:pPr>
              <a:lnSpc>
                <a:spcPct val="90000"/>
              </a:lnSpc>
            </a:pPr>
            <a:endParaRPr lang="pt-BR" dirty="0"/>
          </a:p>
          <a:p>
            <a:pPr>
              <a:lnSpc>
                <a:spcPct val="90000"/>
              </a:lnSpc>
            </a:pPr>
            <a:r>
              <a:rPr lang="pt-BR" b="1" dirty="0" err="1">
                <a:solidFill>
                  <a:srgbClr val="FF0000"/>
                </a:solidFill>
              </a:rPr>
              <a:t>app.component.ts</a:t>
            </a:r>
            <a:r>
              <a:rPr lang="pt-BR" dirty="0"/>
              <a:t> é o componente principal da aplicação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00" y="2007248"/>
            <a:ext cx="27146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21804" y="3861048"/>
            <a:ext cx="2304256" cy="1451375"/>
          </a:xfrm>
          <a:prstGeom prst="rect">
            <a:avLst/>
          </a:prstGeom>
          <a:solidFill>
            <a:schemeClr val="tx2">
              <a:lumMod val="95000"/>
              <a:lumOff val="5000"/>
              <a:alpha val="24000"/>
            </a:schemeClr>
          </a:solidFill>
          <a:ln>
            <a:solidFill>
              <a:schemeClr val="accent4">
                <a:lumMod val="60000"/>
                <a:lumOff val="4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 err="1">
              <a:solidFill>
                <a:schemeClr val="bg1"/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2926060" y="3429000"/>
            <a:ext cx="844525" cy="2304256"/>
            <a:chOff x="2926060" y="3429000"/>
            <a:chExt cx="844525" cy="2304256"/>
          </a:xfrm>
        </p:grpSpPr>
        <p:cxnSp>
          <p:nvCxnSpPr>
            <p:cNvPr id="9" name="Conector reto 8"/>
            <p:cNvCxnSpPr>
              <a:stCxn id="5" idx="3"/>
            </p:cNvCxnSpPr>
            <p:nvPr/>
          </p:nvCxnSpPr>
          <p:spPr>
            <a:xfrm flipV="1">
              <a:off x="2926060" y="4586735"/>
              <a:ext cx="648072" cy="1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have esquerda 12"/>
            <p:cNvSpPr/>
            <p:nvPr/>
          </p:nvSpPr>
          <p:spPr>
            <a:xfrm>
              <a:off x="3574132" y="3429000"/>
              <a:ext cx="196453" cy="2304256"/>
            </a:xfrm>
            <a:prstGeom prst="lef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02880067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00100" y="1288130"/>
            <a:ext cx="5394425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Componente principal </a:t>
            </a:r>
            <a:r>
              <a:rPr lang="pt-BR" sz="2000" b="1" dirty="0" err="1">
                <a:solidFill>
                  <a:srgbClr val="FF0000"/>
                </a:solidFill>
                <a:latin typeface="+mn-lt"/>
              </a:rPr>
              <a:t>app.component.ts</a:t>
            </a:r>
            <a:endParaRPr lang="pt-BR" sz="2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Estrutura de um projeto IONIC com Angular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1844824"/>
            <a:ext cx="6438900" cy="43338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" name="Conector de seta reta 5"/>
          <p:cNvCxnSpPr/>
          <p:nvPr/>
        </p:nvCxnSpPr>
        <p:spPr>
          <a:xfrm flipV="1">
            <a:off x="5446340" y="2204864"/>
            <a:ext cx="1872208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7341467" y="2059766"/>
            <a:ext cx="214193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Classes importadas</a:t>
            </a:r>
          </a:p>
        </p:txBody>
      </p:sp>
      <p:cxnSp>
        <p:nvCxnSpPr>
          <p:cNvPr id="16" name="Conector de seta reta 15"/>
          <p:cNvCxnSpPr/>
          <p:nvPr/>
        </p:nvCxnSpPr>
        <p:spPr>
          <a:xfrm flipV="1">
            <a:off x="4294212" y="3501008"/>
            <a:ext cx="2966093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260305" y="3330192"/>
            <a:ext cx="369684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 err="1"/>
              <a:t>Metadados</a:t>
            </a:r>
            <a:r>
              <a:rPr lang="pt-BR" dirty="0"/>
              <a:t> de seletor e </a:t>
            </a:r>
            <a:r>
              <a:rPr lang="pt-BR" dirty="0" err="1"/>
              <a:t>template</a:t>
            </a:r>
            <a:endParaRPr lang="pt-BR" dirty="0"/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4526790" y="4535920"/>
            <a:ext cx="2966093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7492883" y="4365104"/>
            <a:ext cx="228139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Construtor da classe</a:t>
            </a:r>
          </a:p>
        </p:txBody>
      </p:sp>
    </p:spTree>
    <p:extLst>
      <p:ext uri="{BB962C8B-B14F-4D97-AF65-F5344CB8AC3E}">
        <p14:creationId xmlns:p14="http://schemas.microsoft.com/office/powerpoint/2010/main" val="2760663389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5" y="1788790"/>
            <a:ext cx="4314825" cy="40005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00100" y="1288130"/>
            <a:ext cx="5394425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Componente principal </a:t>
            </a:r>
            <a:r>
              <a:rPr lang="pt-BR" sz="2000" b="1" dirty="0" err="1">
                <a:solidFill>
                  <a:srgbClr val="FF0000"/>
                </a:solidFill>
                <a:latin typeface="+mn-lt"/>
              </a:rPr>
              <a:t>app.component.ts</a:t>
            </a:r>
            <a:endParaRPr lang="pt-BR" sz="2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Estrutura de um projeto IONIC com Angular</a:t>
            </a: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2854052" y="4391904"/>
            <a:ext cx="29523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950396" y="4221088"/>
            <a:ext cx="459452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Método chamado pelo construtor da classe</a:t>
            </a:r>
          </a:p>
        </p:txBody>
      </p:sp>
    </p:spTree>
    <p:extLst>
      <p:ext uri="{BB962C8B-B14F-4D97-AF65-F5344CB8AC3E}">
        <p14:creationId xmlns:p14="http://schemas.microsoft.com/office/powerpoint/2010/main" val="3689482649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00100" y="1288130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Componente </a:t>
            </a:r>
            <a:r>
              <a:rPr lang="pt-BR" sz="2000" b="1" dirty="0">
                <a:solidFill>
                  <a:srgbClr val="FF0000"/>
                </a:solidFill>
                <a:latin typeface="+mn-lt"/>
              </a:rPr>
              <a:t>tab1.page.ts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Estrutura de um projeto IONIC com Angular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8470676" y="1988840"/>
            <a:ext cx="31806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Informações de </a:t>
            </a:r>
            <a:r>
              <a:rPr lang="pt-BR" dirty="0" err="1"/>
              <a:t>Metadados</a:t>
            </a:r>
            <a:endParaRPr lang="pt-B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021" y="1916832"/>
            <a:ext cx="44767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1916832"/>
            <a:ext cx="2448272" cy="206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ector de seta reta 4"/>
          <p:cNvCxnSpPr/>
          <p:nvPr/>
        </p:nvCxnSpPr>
        <p:spPr>
          <a:xfrm flipV="1">
            <a:off x="2638028" y="2348880"/>
            <a:ext cx="1073993" cy="151216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V="1">
            <a:off x="7318548" y="2348880"/>
            <a:ext cx="1872208" cy="9361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8470676" y="4094777"/>
            <a:ext cx="31806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Classe não implementada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6625214" y="3957836"/>
            <a:ext cx="1773454" cy="30775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52535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00100" y="1288130"/>
            <a:ext cx="278313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Página (pasta) </a:t>
            </a:r>
            <a:r>
              <a:rPr lang="pt-BR" sz="2000" b="1" dirty="0">
                <a:solidFill>
                  <a:srgbClr val="FF0000"/>
                </a:solidFill>
                <a:latin typeface="+mn-lt"/>
              </a:rPr>
              <a:t>tab1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Estrutura de um projeto IONIC com Angular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1916832"/>
            <a:ext cx="2448272" cy="206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358108" y="1659571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Cada pasta dentro de uma página consiste de um conjunto de arquivos:</a:t>
            </a:r>
          </a:p>
          <a:p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*.</a:t>
            </a:r>
            <a:r>
              <a:rPr lang="pt-BR" b="1" dirty="0" err="1">
                <a:solidFill>
                  <a:srgbClr val="FF0000"/>
                </a:solidFill>
              </a:rPr>
              <a:t>module.ts</a:t>
            </a:r>
            <a:r>
              <a:rPr lang="pt-BR" b="1" dirty="0"/>
              <a:t>:</a:t>
            </a:r>
            <a:r>
              <a:rPr lang="pt-BR" dirty="0"/>
              <a:t> Módulo ao qual pertence o componente</a:t>
            </a:r>
          </a:p>
          <a:p>
            <a:endParaRPr lang="pt-BR" b="1" dirty="0"/>
          </a:p>
          <a:p>
            <a:r>
              <a:rPr lang="pt-BR" b="1" dirty="0">
                <a:solidFill>
                  <a:srgbClr val="FF0000"/>
                </a:solidFill>
              </a:rPr>
              <a:t>*.page.html</a:t>
            </a:r>
            <a:r>
              <a:rPr lang="pt-BR" dirty="0"/>
              <a:t>: Possui o front-</a:t>
            </a:r>
            <a:r>
              <a:rPr lang="pt-BR" dirty="0" err="1"/>
              <a:t>end</a:t>
            </a:r>
            <a:r>
              <a:rPr lang="pt-BR" dirty="0"/>
              <a:t> do componente, consiste no </a:t>
            </a:r>
            <a:r>
              <a:rPr lang="pt-BR" dirty="0" err="1"/>
              <a:t>template</a:t>
            </a:r>
            <a:r>
              <a:rPr lang="pt-BR" dirty="0"/>
              <a:t> utilizado pelo arquivo </a:t>
            </a:r>
            <a:r>
              <a:rPr lang="pt-BR" dirty="0" err="1"/>
              <a:t>ts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*.</a:t>
            </a:r>
            <a:r>
              <a:rPr lang="pt-BR" b="1" dirty="0" err="1">
                <a:solidFill>
                  <a:srgbClr val="FF0000"/>
                </a:solidFill>
              </a:rPr>
              <a:t>page.scss</a:t>
            </a:r>
            <a:r>
              <a:rPr lang="pt-BR" dirty="0"/>
              <a:t>: Possui a configuração de estilo no formato </a:t>
            </a:r>
            <a:r>
              <a:rPr lang="pt-BR" b="1" dirty="0" err="1"/>
              <a:t>sass</a:t>
            </a:r>
            <a:endParaRPr lang="pt-BR" b="1" dirty="0"/>
          </a:p>
          <a:p>
            <a:endParaRPr lang="pt-BR" b="1" dirty="0"/>
          </a:p>
          <a:p>
            <a:r>
              <a:rPr lang="pt-BR" b="1" dirty="0">
                <a:solidFill>
                  <a:srgbClr val="FF0000"/>
                </a:solidFill>
              </a:rPr>
              <a:t>*.</a:t>
            </a:r>
            <a:r>
              <a:rPr lang="pt-BR" b="1" dirty="0" err="1">
                <a:solidFill>
                  <a:srgbClr val="FF0000"/>
                </a:solidFill>
              </a:rPr>
              <a:t>spect.ts</a:t>
            </a:r>
            <a:r>
              <a:rPr lang="pt-BR" b="1" dirty="0"/>
              <a:t>:</a:t>
            </a:r>
            <a:r>
              <a:rPr lang="pt-BR" dirty="0"/>
              <a:t> Usado somente para testes</a:t>
            </a:r>
          </a:p>
          <a:p>
            <a:endParaRPr lang="pt-BR" b="1" dirty="0"/>
          </a:p>
          <a:p>
            <a:r>
              <a:rPr lang="pt-BR" b="1" dirty="0">
                <a:solidFill>
                  <a:srgbClr val="FF0000"/>
                </a:solidFill>
              </a:rPr>
              <a:t>*.</a:t>
            </a:r>
            <a:r>
              <a:rPr lang="pt-BR" b="1" dirty="0" err="1">
                <a:solidFill>
                  <a:srgbClr val="FF0000"/>
                </a:solidFill>
              </a:rPr>
              <a:t>page.ts</a:t>
            </a:r>
            <a:r>
              <a:rPr lang="pt-BR" b="1" dirty="0"/>
              <a:t>:</a:t>
            </a:r>
            <a:r>
              <a:rPr lang="pt-BR" dirty="0"/>
              <a:t> Usado para implementar a parte lógica do componente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25465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2400" b="1" dirty="0"/>
              <a:t>DÚVIDAS ?</a:t>
            </a:r>
          </a:p>
        </p:txBody>
      </p:sp>
      <p:pic>
        <p:nvPicPr>
          <p:cNvPr id="3074" name="Picture 2" descr="Resultado de imagem para duvida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26" y="2276872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604306"/>
      </p:ext>
    </p:extLst>
  </p:cSld>
  <p:clrMapOvr>
    <a:masterClrMapping/>
  </p:clrMapOvr>
  <p:transition spd="slow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rda listrada 16:9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000908_TF02801098" id="{B21B102B-B148-4E89-8C9D-741F2AB4DD68}" vid="{14F95CCA-F020-4B4C-B328-03F8BAF92147}"/>
    </a:ext>
  </a:extLst>
</a:theme>
</file>

<file path=ppt/theme/theme2.xml><?xml version="1.0" encoding="utf-8"?>
<a:theme xmlns:a="http://schemas.openxmlformats.org/drawingml/2006/main" name="Tema do Offic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em borda preta listrada (widescreen)</Template>
  <TotalTime>272</TotalTime>
  <Words>276</Words>
  <Application>Microsoft Office PowerPoint</Application>
  <PresentationFormat>Personalizar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Comic Sans MS</vt:lpstr>
      <vt:lpstr>Euphemia</vt:lpstr>
      <vt:lpstr>Wingdings</vt:lpstr>
      <vt:lpstr>Borda listrada 16:9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gorda100comida@gmail.com</dc:creator>
  <cp:lastModifiedBy>Bruno Santos Cezario</cp:lastModifiedBy>
  <cp:revision>75</cp:revision>
  <dcterms:created xsi:type="dcterms:W3CDTF">2019-02-27T00:00:50Z</dcterms:created>
  <dcterms:modified xsi:type="dcterms:W3CDTF">2023-08-28T14:22:53Z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